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330" r:id="rId4"/>
    <p:sldId id="264" r:id="rId5"/>
    <p:sldId id="333" r:id="rId6"/>
    <p:sldId id="332" r:id="rId7"/>
    <p:sldId id="334" r:id="rId8"/>
    <p:sldId id="335" r:id="rId9"/>
    <p:sldId id="336" r:id="rId10"/>
    <p:sldId id="337" r:id="rId11"/>
    <p:sldId id="338" r:id="rId12"/>
    <p:sldId id="32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5GqC6ZlmZq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5 – blok 3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4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nl-NL" sz="36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nl-NL" sz="36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nl-NL" sz="3600" dirty="0" smtClean="0">
                <a:solidFill>
                  <a:schemeClr val="tx1"/>
                </a:solidFill>
              </a:rPr>
              <a:t>Vissen/hengelen zou verboden moeten worden in Nederland</a:t>
            </a:r>
            <a:endParaRPr lang="nl-NL" sz="3600" dirty="0">
              <a:solidFill>
                <a:schemeClr val="tx1"/>
              </a:solidFill>
            </a:endParaRP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97" y="5332995"/>
            <a:ext cx="4632507" cy="12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67" y="4691808"/>
            <a:ext cx="3031762" cy="189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15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Herhalen voor de 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We gaan een </a:t>
            </a:r>
            <a:r>
              <a:rPr lang="nl-NL" dirty="0" err="1">
                <a:solidFill>
                  <a:schemeClr val="tx1"/>
                </a:solidFill>
              </a:rPr>
              <a:t>K</a:t>
            </a:r>
            <a:r>
              <a:rPr lang="nl-NL" dirty="0" err="1" smtClean="0">
                <a:solidFill>
                  <a:schemeClr val="tx1"/>
                </a:solidFill>
              </a:rPr>
              <a:t>ahoot</a:t>
            </a:r>
            <a:r>
              <a:rPr lang="nl-NL" dirty="0" smtClean="0">
                <a:solidFill>
                  <a:schemeClr val="tx1"/>
                </a:solidFill>
              </a:rPr>
              <a:t> maken.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Maak 6 vragen per les en stuur deze op naar Brendan en Nynke.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90877"/>
              </p:ext>
            </p:extLst>
          </p:nvPr>
        </p:nvGraphicFramePr>
        <p:xfrm>
          <a:off x="1453859" y="3201807"/>
          <a:ext cx="9251152" cy="2985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788">
                  <a:extLst>
                    <a:ext uri="{9D8B030D-6E8A-4147-A177-3AD203B41FA5}">
                      <a16:colId xmlns:a16="http://schemas.microsoft.com/office/drawing/2014/main" val="3356389947"/>
                    </a:ext>
                  </a:extLst>
                </a:gridCol>
                <a:gridCol w="2312788">
                  <a:extLst>
                    <a:ext uri="{9D8B030D-6E8A-4147-A177-3AD203B41FA5}">
                      <a16:colId xmlns:a16="http://schemas.microsoft.com/office/drawing/2014/main" val="697854121"/>
                    </a:ext>
                  </a:extLst>
                </a:gridCol>
                <a:gridCol w="2312788">
                  <a:extLst>
                    <a:ext uri="{9D8B030D-6E8A-4147-A177-3AD203B41FA5}">
                      <a16:colId xmlns:a16="http://schemas.microsoft.com/office/drawing/2014/main" val="1686347852"/>
                    </a:ext>
                  </a:extLst>
                </a:gridCol>
                <a:gridCol w="2312788">
                  <a:extLst>
                    <a:ext uri="{9D8B030D-6E8A-4147-A177-3AD203B41FA5}">
                      <a16:colId xmlns:a16="http://schemas.microsoft.com/office/drawing/2014/main" val="4013177012"/>
                    </a:ext>
                  </a:extLst>
                </a:gridCol>
              </a:tblGrid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Groepsgenoot</a:t>
                      </a:r>
                      <a:r>
                        <a:rPr lang="nl-NL" baseline="0" dirty="0" smtClean="0"/>
                        <a:t>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Groepsgenoot</a:t>
                      </a:r>
                      <a:r>
                        <a:rPr lang="nl-NL" baseline="0" dirty="0" smtClean="0"/>
                        <a:t> 2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Groepsgenoot</a:t>
                      </a:r>
                      <a:r>
                        <a:rPr lang="nl-NL" baseline="0" dirty="0" smtClean="0"/>
                        <a:t> 3</a:t>
                      </a:r>
                      <a:endParaRPr lang="nl-NL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07451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Jesper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Silke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Dyon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560410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Nienke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Nicol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Nikita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745958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 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Lisanne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Daan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Charlotte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529523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 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Rebecca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Sanne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Desta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90597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Les 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Larissa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Lexi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Amber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11045"/>
                  </a:ext>
                </a:extLst>
              </a:tr>
              <a:tr h="426519">
                <a:tc>
                  <a:txBody>
                    <a:bodyPr/>
                    <a:lstStyle/>
                    <a:p>
                      <a:r>
                        <a:rPr lang="nl-NL" dirty="0" smtClean="0"/>
                        <a:t>Samenvoegen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Brendan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Nynke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518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nl-NL" sz="2400" dirty="0" smtClean="0">
                <a:solidFill>
                  <a:schemeClr val="tx1"/>
                </a:solidFill>
              </a:rPr>
              <a:t>Toets maandag 5 maart. </a:t>
            </a:r>
          </a:p>
          <a:p>
            <a:pPr>
              <a:lnSpc>
                <a:spcPct val="107000"/>
              </a:lnSpc>
            </a:pPr>
            <a:r>
              <a:rPr lang="nl-NL" sz="2400" dirty="0" smtClean="0">
                <a:solidFill>
                  <a:schemeClr val="tx1"/>
                </a:solidFill>
              </a:rPr>
              <a:t>Aanwezig 13:15, start toets 13:30. </a:t>
            </a:r>
          </a:p>
          <a:p>
            <a:pPr>
              <a:lnSpc>
                <a:spcPct val="107000"/>
              </a:lnSpc>
            </a:pPr>
            <a:r>
              <a:rPr lang="nl-NL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moet je leren? Alle onderwerpen van les 1 t/m 5:</a:t>
            </a:r>
            <a:endParaRPr lang="nl-NL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Natuurlijke </a:t>
            </a:r>
            <a:r>
              <a:rPr lang="nl-NL" dirty="0">
                <a:solidFill>
                  <a:schemeClr val="tx1"/>
                </a:solidFill>
              </a:rPr>
              <a:t>leefomgeving herpeten en geleedpotigen en de relatie met de huisvesting. </a:t>
            </a: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Natuurlijke leefomgeving vissen en de relatie met de huisvesting.</a:t>
            </a: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Inrichten </a:t>
            </a:r>
            <a:r>
              <a:rPr lang="nl-NL" dirty="0">
                <a:solidFill>
                  <a:schemeClr val="tx1"/>
                </a:solidFill>
              </a:rPr>
              <a:t>en schoonmaken terrarium en aquarium. </a:t>
            </a: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Wetgeving </a:t>
            </a:r>
            <a:r>
              <a:rPr lang="nl-NL" dirty="0">
                <a:solidFill>
                  <a:schemeClr val="tx1"/>
                </a:solidFill>
              </a:rPr>
              <a:t>herpeten en </a:t>
            </a:r>
            <a:r>
              <a:rPr lang="nl-NL" dirty="0" smtClean="0">
                <a:solidFill>
                  <a:schemeClr val="tx1"/>
                </a:solidFill>
              </a:rPr>
              <a:t>vissen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Wet dieren, CITES, Europese verordening</a:t>
            </a:r>
            <a:endParaRPr lang="nl-NL" dirty="0" smtClean="0">
              <a:solidFill>
                <a:schemeClr val="tx1"/>
              </a:solidFill>
            </a:endParaRP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Ethiek </a:t>
            </a:r>
            <a:r>
              <a:rPr lang="nl-NL" dirty="0">
                <a:solidFill>
                  <a:schemeClr val="tx1"/>
                </a:solidFill>
              </a:rPr>
              <a:t>rondom dierenwelzijn van herpeten, geleedpotigen en vissen.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6468" y="0"/>
            <a:ext cx="9875520" cy="1356360"/>
          </a:xfrm>
        </p:spPr>
        <p:txBody>
          <a:bodyPr/>
          <a:lstStyle/>
          <a:p>
            <a:r>
              <a:rPr lang="nl-NL" dirty="0" smtClean="0"/>
              <a:t>Planning blok 3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205113"/>
              </p:ext>
            </p:extLst>
          </p:nvPr>
        </p:nvGraphicFramePr>
        <p:xfrm>
          <a:off x="1136468" y="1110344"/>
          <a:ext cx="9875520" cy="5109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275">
                  <a:extLst>
                    <a:ext uri="{9D8B030D-6E8A-4147-A177-3AD203B41FA5}">
                      <a16:colId xmlns:a16="http://schemas.microsoft.com/office/drawing/2014/main" val="3845060477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1919637080"/>
                    </a:ext>
                  </a:extLst>
                </a:gridCol>
                <a:gridCol w="5159829">
                  <a:extLst>
                    <a:ext uri="{9D8B030D-6E8A-4147-A177-3AD203B41FA5}">
                      <a16:colId xmlns:a16="http://schemas.microsoft.com/office/drawing/2014/main" val="899364136"/>
                    </a:ext>
                  </a:extLst>
                </a:gridCol>
                <a:gridCol w="3291839">
                  <a:extLst>
                    <a:ext uri="{9D8B030D-6E8A-4147-A177-3AD203B41FA5}">
                      <a16:colId xmlns:a16="http://schemas.microsoft.com/office/drawing/2014/main" val="3621288020"/>
                    </a:ext>
                  </a:extLst>
                </a:gridCol>
              </a:tblGrid>
              <a:tr h="426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nummer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Les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Onderwerp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Lesstof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648866385"/>
                  </a:ext>
                </a:extLst>
              </a:tr>
              <a:tr h="4747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2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Bespreken toets. Natuurlijke </a:t>
                      </a:r>
                      <a:r>
                        <a:rPr lang="nl-NL" sz="1600" dirty="0">
                          <a:effectLst/>
                        </a:rPr>
                        <a:t>leefomgeving herpeten en geleedpotigen en de relatie met de huisvesting.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393552810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3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Opdracht</a:t>
                      </a:r>
                      <a:r>
                        <a:rPr lang="nl-NL" sz="1600" baseline="0" dirty="0" smtClean="0">
                          <a:effectLst/>
                        </a:rPr>
                        <a:t> les 1 inrichten terrarium. </a:t>
                      </a:r>
                      <a:r>
                        <a:rPr lang="nl-NL" sz="1600" dirty="0" smtClean="0">
                          <a:effectLst/>
                        </a:rPr>
                        <a:t>Natuurlijke </a:t>
                      </a:r>
                      <a:r>
                        <a:rPr lang="nl-NL" sz="1600" dirty="0">
                          <a:effectLst/>
                        </a:rPr>
                        <a:t>leefomgeving vissen en de relatie met de huisvesting.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3289348687"/>
                  </a:ext>
                </a:extLst>
              </a:tr>
              <a:tr h="42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4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Mevr. Borgerink niet aanwezig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Zelf met huiswerkopdrachten bezig. 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2691571679"/>
                  </a:ext>
                </a:extLst>
              </a:tr>
              <a:tr h="42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Mevr. Borgerink niet aanwezig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Zelf met huiswerkopdrachten bezig.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728858958"/>
                  </a:ext>
                </a:extLst>
              </a:tr>
              <a:tr h="502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6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Inrichten en schoonmaken terrarium en aquarium.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>
                          <a:effectLst/>
                        </a:rPr>
                        <a:t>Huiswerkopdracht</a:t>
                      </a:r>
                      <a:r>
                        <a:rPr lang="nl-NL" sz="1600" baseline="0" dirty="0" smtClean="0">
                          <a:effectLst/>
                        </a:rPr>
                        <a:t> afmaken</a:t>
                      </a: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136697911"/>
                  </a:ext>
                </a:extLst>
              </a:tr>
              <a:tr h="413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Vakantie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27584"/>
                  </a:ext>
                </a:extLst>
              </a:tr>
              <a:tr h="488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7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Wetgeving herpeten en vissen. Kijkend naar Wet dieren, Besluit houders van Dieren en CITES.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1860332897"/>
                  </a:ext>
                </a:extLst>
              </a:tr>
              <a:tr h="483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8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Ethiek rondom dierenwelzijn van herpeten, geleedpotigen en vissen. </a:t>
                      </a:r>
                      <a:r>
                        <a:rPr lang="nl-NL" sz="1600" dirty="0" smtClean="0">
                          <a:effectLst/>
                        </a:rPr>
                        <a:t>Herhalen </a:t>
                      </a:r>
                      <a:r>
                        <a:rPr lang="nl-NL" sz="1600" dirty="0">
                          <a:effectLst/>
                        </a:rPr>
                        <a:t>voor de toets.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24806"/>
                  </a:ext>
                </a:extLst>
              </a:tr>
              <a:tr h="42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Week 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 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Toets maandag 5</a:t>
                      </a:r>
                      <a:r>
                        <a:rPr lang="nl-NL" sz="1600" baseline="0" dirty="0" smtClean="0">
                          <a:effectLst/>
                        </a:rPr>
                        <a:t> maart</a:t>
                      </a:r>
                      <a:endParaRPr lang="nl-N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Zie bovenstaande voor lesstof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3" marR="64503" marT="0" marB="0"/>
                </a:tc>
                <a:extLst>
                  <a:ext uri="{0D108BD9-81ED-4DB2-BD59-A6C34878D82A}">
                    <a16:rowId xmlns:a16="http://schemas.microsoft.com/office/drawing/2014/main" val="936211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Nederlandse wetgeving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Wet </a:t>
            </a:r>
            <a:r>
              <a:rPr lang="nl-NL" dirty="0">
                <a:solidFill>
                  <a:schemeClr val="tx1"/>
                </a:solidFill>
              </a:rPr>
              <a:t>Natuurbescherming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Wet Dieren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Besluit </a:t>
            </a:r>
            <a:r>
              <a:rPr lang="nl-NL" dirty="0">
                <a:solidFill>
                  <a:schemeClr val="tx1"/>
                </a:solidFill>
              </a:rPr>
              <a:t>Houders van </a:t>
            </a:r>
            <a:r>
              <a:rPr lang="nl-NL" dirty="0" smtClean="0">
                <a:solidFill>
                  <a:schemeClr val="tx1"/>
                </a:solidFill>
              </a:rPr>
              <a:t>dieren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Positieflijst</a:t>
            </a:r>
          </a:p>
          <a:p>
            <a:pPr lvl="2"/>
            <a:endParaRPr lang="nl-NL" b="1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Europese wetgeving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Europese verordening ‘Dierenhandel’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Internationale wetgeving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CITES overeenkomst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69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  <a:latin typeface="+mj-lt"/>
              </a:rPr>
              <a:t>5</a:t>
            </a:r>
            <a:r>
              <a:rPr lang="nl-NL" baseline="3000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nl-NL" dirty="0" smtClean="0">
                <a:solidFill>
                  <a:schemeClr val="tx1"/>
                </a:solidFill>
                <a:latin typeface="+mj-lt"/>
              </a:rPr>
              <a:t> uur:</a:t>
            </a:r>
          </a:p>
          <a:p>
            <a:pPr lvl="1"/>
            <a:r>
              <a:rPr lang="nl-NL" sz="1800" dirty="0">
                <a:solidFill>
                  <a:schemeClr val="tx1"/>
                </a:solidFill>
              </a:rPr>
              <a:t>Ethiek rondom dierenwelzijn van herpeten, geleedpotigen en vissen.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6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uur: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Herhalen </a:t>
            </a:r>
            <a:r>
              <a:rPr lang="nl-NL" dirty="0">
                <a:solidFill>
                  <a:schemeClr val="tx1"/>
                </a:solidFill>
              </a:rPr>
              <a:t>voor de toets. </a:t>
            </a:r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nl-NL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nl-NL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2290" name="Picture 2" descr="Afbeeldingsresultaat voor terrar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6"/>
          <a:stretch/>
        </p:blipFill>
        <p:spPr bwMode="auto">
          <a:xfrm>
            <a:off x="390707" y="3922173"/>
            <a:ext cx="2744379" cy="263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Gerelateerde afbee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4" b="8196"/>
          <a:stretch/>
        </p:blipFill>
        <p:spPr bwMode="auto">
          <a:xfrm>
            <a:off x="8621486" y="3922173"/>
            <a:ext cx="3146678" cy="270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Ethiek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https://www.youtube.com/watch?v=5GqC6ZlmZqw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Handel in exotische dieren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hlinkClick r:id="rId2"/>
              </a:rPr>
              <a:t>https://vroegevogels.bnnvara.nl/nieuws/tv-10-april-2012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Dierenhandel via marktplaats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026" name="Picture 2" descr="Koeienuier, foto: Pixaba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6" r="14069"/>
          <a:stretch/>
        </p:blipFill>
        <p:spPr bwMode="auto">
          <a:xfrm>
            <a:off x="8516982" y="3331028"/>
            <a:ext cx="3409405" cy="319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4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Ethiek rondom herpeten en vissen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Lees de volgende artikelen (staat een bestand in de ELO):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Illegale handel in exotische dieren: lucratiever dan drugs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Ronde vissenkom of rechthoekig aquarium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’Hengelen is geen nette sport’</a:t>
            </a:r>
          </a:p>
          <a:p>
            <a:pPr lvl="1"/>
            <a:endParaRPr lang="nl-NL" b="1" dirty="0">
              <a:solidFill>
                <a:schemeClr val="tx1"/>
              </a:solidFill>
            </a:endParaRPr>
          </a:p>
          <a:p>
            <a:pPr lvl="1"/>
            <a:endParaRPr lang="nl-NL" dirty="0"/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97" y="5332995"/>
            <a:ext cx="4632507" cy="12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67" y="4691808"/>
            <a:ext cx="3031762" cy="189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6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1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nl-NL" sz="36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nl-NL" sz="36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nl-NL" sz="4000" dirty="0" smtClean="0">
                <a:solidFill>
                  <a:schemeClr val="tx1"/>
                </a:solidFill>
              </a:rPr>
              <a:t>Je kunt herpeten prima als huisdier houden</a:t>
            </a:r>
            <a:endParaRPr lang="nl-NL" sz="4000" dirty="0">
              <a:solidFill>
                <a:schemeClr val="tx1"/>
              </a:solidFill>
            </a:endParaRP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97" y="5332995"/>
            <a:ext cx="4632507" cy="12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67" y="4691808"/>
            <a:ext cx="3031762" cy="189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00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2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nl-NL" sz="36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nl-NL" sz="36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nl-NL" sz="4000" dirty="0" smtClean="0">
                <a:solidFill>
                  <a:schemeClr val="tx1"/>
                </a:solidFill>
              </a:rPr>
              <a:t>Je kunt vissen prima als huisdier houden</a:t>
            </a:r>
            <a:endParaRPr lang="nl-NL" sz="4000" dirty="0">
              <a:solidFill>
                <a:schemeClr val="tx1"/>
              </a:solidFill>
            </a:endParaRPr>
          </a:p>
        </p:txBody>
      </p:sp>
      <p:pic>
        <p:nvPicPr>
          <p:cNvPr id="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97" y="5332995"/>
            <a:ext cx="4632507" cy="12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67" y="4691808"/>
            <a:ext cx="3031762" cy="189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82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nl-NL" sz="32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nl-NL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nl-NL" sz="3200" dirty="0" smtClean="0">
                <a:solidFill>
                  <a:schemeClr val="tx1"/>
                </a:solidFill>
              </a:rPr>
              <a:t>Er zou een verbod op het houden van herpeten en vissen moeten komen in Nederland om zo de illegale handel in ons land in ieder geval tegen te gaan</a:t>
            </a:r>
            <a:endParaRPr lang="nl-NL" sz="3200" dirty="0">
              <a:solidFill>
                <a:schemeClr val="tx1"/>
              </a:solidFill>
            </a:endParaRPr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97" y="5332995"/>
            <a:ext cx="4632507" cy="12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67" y="4691808"/>
            <a:ext cx="3031762" cy="189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6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1947</TotalTime>
  <Words>433</Words>
  <Application>Microsoft Office PowerPoint</Application>
  <PresentationFormat>Breedbeeld</PresentationFormat>
  <Paragraphs>137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Calibri</vt:lpstr>
      <vt:lpstr>Corbel</vt:lpstr>
      <vt:lpstr>Times New Roman</vt:lpstr>
      <vt:lpstr>Wingdings</vt:lpstr>
      <vt:lpstr>Basis</vt:lpstr>
      <vt:lpstr>Huisvesting  en  Hygiëne</vt:lpstr>
      <vt:lpstr>Planning blok 3</vt:lpstr>
      <vt:lpstr>De vorige les</vt:lpstr>
      <vt:lpstr>Deze les</vt:lpstr>
      <vt:lpstr>Ethiek</vt:lpstr>
      <vt:lpstr>Ethiek rondom herpeten en vissen</vt:lpstr>
      <vt:lpstr>Stelling 1 </vt:lpstr>
      <vt:lpstr>Stelling 2 </vt:lpstr>
      <vt:lpstr>Stelling 3</vt:lpstr>
      <vt:lpstr>Stelling 4 </vt:lpstr>
      <vt:lpstr>Herhalen voor de toets</vt:lpstr>
      <vt:lpstr>Volgende week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136</cp:revision>
  <dcterms:created xsi:type="dcterms:W3CDTF">2017-08-29T13:33:23Z</dcterms:created>
  <dcterms:modified xsi:type="dcterms:W3CDTF">2019-03-06T20:09:19Z</dcterms:modified>
</cp:coreProperties>
</file>